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22" r:id="rId3"/>
    <p:sldId id="265" r:id="rId4"/>
    <p:sldId id="295" r:id="rId5"/>
    <p:sldId id="267" r:id="rId6"/>
    <p:sldId id="257" r:id="rId7"/>
    <p:sldId id="258" r:id="rId8"/>
    <p:sldId id="259" r:id="rId9"/>
    <p:sldId id="260" r:id="rId10"/>
    <p:sldId id="268" r:id="rId11"/>
    <p:sldId id="325" r:id="rId12"/>
    <p:sldId id="331" r:id="rId13"/>
    <p:sldId id="326" r:id="rId14"/>
    <p:sldId id="327" r:id="rId15"/>
    <p:sldId id="328" r:id="rId16"/>
    <p:sldId id="329" r:id="rId17"/>
    <p:sldId id="330" r:id="rId18"/>
    <p:sldId id="332" r:id="rId19"/>
    <p:sldId id="333" r:id="rId20"/>
    <p:sldId id="337" r:id="rId21"/>
    <p:sldId id="338" r:id="rId22"/>
    <p:sldId id="334" r:id="rId23"/>
    <p:sldId id="339" r:id="rId24"/>
    <p:sldId id="340" r:id="rId25"/>
    <p:sldId id="341" r:id="rId26"/>
    <p:sldId id="342" r:id="rId27"/>
    <p:sldId id="335" r:id="rId28"/>
    <p:sldId id="343" r:id="rId29"/>
    <p:sldId id="344" r:id="rId30"/>
    <p:sldId id="345" r:id="rId31"/>
    <p:sldId id="316" r:id="rId32"/>
    <p:sldId id="317" r:id="rId33"/>
    <p:sldId id="336" r:id="rId34"/>
    <p:sldId id="297" r:id="rId35"/>
    <p:sldId id="319" r:id="rId36"/>
    <p:sldId id="320" r:id="rId37"/>
    <p:sldId id="321" r:id="rId38"/>
    <p:sldId id="318" r:id="rId39"/>
    <p:sldId id="310" r:id="rId40"/>
    <p:sldId id="311" r:id="rId41"/>
    <p:sldId id="312" r:id="rId42"/>
    <p:sldId id="315" r:id="rId43"/>
    <p:sldId id="313" r:id="rId44"/>
    <p:sldId id="270" r:id="rId45"/>
    <p:sldId id="296" r:id="rId46"/>
    <p:sldId id="271" r:id="rId47"/>
    <p:sldId id="272" r:id="rId48"/>
    <p:sldId id="273" r:id="rId49"/>
    <p:sldId id="274" r:id="rId50"/>
    <p:sldId id="276" r:id="rId51"/>
    <p:sldId id="277" r:id="rId52"/>
    <p:sldId id="279" r:id="rId53"/>
    <p:sldId id="280" r:id="rId54"/>
    <p:sldId id="323" r:id="rId55"/>
    <p:sldId id="282" r:id="rId56"/>
    <p:sldId id="283" r:id="rId57"/>
    <p:sldId id="284" r:id="rId58"/>
    <p:sldId id="285" r:id="rId59"/>
    <p:sldId id="286" r:id="rId60"/>
    <p:sldId id="346" r:id="rId61"/>
    <p:sldId id="287" r:id="rId62"/>
    <p:sldId id="324" r:id="rId63"/>
    <p:sldId id="288" r:id="rId64"/>
    <p:sldId id="305" r:id="rId65"/>
    <p:sldId id="306" r:id="rId66"/>
    <p:sldId id="307" r:id="rId67"/>
    <p:sldId id="299" r:id="rId68"/>
    <p:sldId id="290" r:id="rId69"/>
    <p:sldId id="301" r:id="rId70"/>
    <p:sldId id="302" r:id="rId71"/>
    <p:sldId id="303" r:id="rId72"/>
    <p:sldId id="304" r:id="rId73"/>
    <p:sldId id="291" r:id="rId74"/>
    <p:sldId id="300" r:id="rId75"/>
    <p:sldId id="292" r:id="rId76"/>
    <p:sldId id="308" r:id="rId77"/>
    <p:sldId id="309" r:id="rId78"/>
    <p:sldId id="293" r:id="rId79"/>
    <p:sldId id="294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tiff"/><Relationship Id="rId7" Type="http://schemas.openxmlformats.org/officeDocument/2006/relationships/image" Target="../media/image74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tiff"/><Relationship Id="rId5" Type="http://schemas.openxmlformats.org/officeDocument/2006/relationships/image" Target="../media/image72.tiff"/><Relationship Id="rId4" Type="http://schemas.openxmlformats.org/officeDocument/2006/relationships/image" Target="../media/image71.tiff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38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C562-154C-8D44-8253-0F6C235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sz="3100"/>
              <a:t>Big Data and Distributed Sensor Networks </a:t>
            </a:r>
            <a:br>
              <a:rPr lang="en-US" sz="310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D711-DA98-0245-8292-91D4397B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 fontScale="92500"/>
          </a:bodyPr>
          <a:lstStyle/>
          <a:p>
            <a:r>
              <a:rPr lang="en-US" sz="2300" i="1" dirty="0"/>
              <a:t>REPORT TO THE PRESIDENT BIG DATA AND PRIVACY: A TECHNOLOGICAL PERSPECTIVE (PCAST 2016)</a:t>
            </a:r>
          </a:p>
          <a:p>
            <a:r>
              <a:rPr lang="en-US" sz="2300" i="1" dirty="0"/>
              <a:t>Undefined By Data: A Survey of Big Data Definitions (Ward et al 2013)</a:t>
            </a:r>
          </a:p>
          <a:p>
            <a:r>
              <a:rPr lang="en-US" i="1" dirty="0"/>
              <a:t>Distributed sensor networks -- review of recent research (Qi et al 2001)</a:t>
            </a:r>
            <a:endParaRPr lang="en-US" sz="2300" i="1" dirty="0"/>
          </a:p>
          <a:p>
            <a:pPr marL="0" indent="0">
              <a:buNone/>
            </a:pPr>
            <a:endParaRPr lang="en-US" sz="2300" i="1" dirty="0"/>
          </a:p>
          <a:p>
            <a:endParaRPr lang="en-US" sz="2300" i="1" dirty="0"/>
          </a:p>
          <a:p>
            <a:endParaRPr lang="en-US" sz="23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5E87988E-2B5E-894C-81F2-E74D8450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577457"/>
            <a:ext cx="2364317" cy="2228368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46B551-A4FB-0C48-A602-2070CA14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2775" y="922444"/>
            <a:ext cx="2364317" cy="15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FC1C5C-51B8-4447-9810-2951B8DF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326" y="3796452"/>
            <a:ext cx="5452365" cy="27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951FC-BEB9-0D44-915C-BDB8CDBF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Big data management for dsns</a:t>
            </a:r>
          </a:p>
        </p:txBody>
      </p:sp>
    </p:spTree>
    <p:extLst>
      <p:ext uri="{BB962C8B-B14F-4D97-AF65-F5344CB8AC3E}">
        <p14:creationId xmlns:p14="http://schemas.microsoft.com/office/powerpoint/2010/main" val="295144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C72933-0091-3E46-9E3B-7846E72A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Data Grid (Chervenak et al 2000)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7BEA66-6543-1544-A1AD-51692E093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11" y="951493"/>
            <a:ext cx="7485517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40C3A-F726-824B-8C27-308F1290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CAMDOOP (costa et al 2012)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89005DA-F3CA-2244-8BFF-2EB1ACE1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167" y="951493"/>
            <a:ext cx="566760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1C0AB-BB8C-0A43-A973-C906458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Big Data reduction framework (REHMAN et al 2016)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B0F5D5-105F-4841-9B0E-47068170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30" y="951493"/>
            <a:ext cx="457768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8F03A-E75C-6A46-90AD-F421B8157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02" y="951493"/>
            <a:ext cx="5021931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2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314A3-1C37-8144-B3DE-0714493A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Fog Computing: Focusing on Mobile Users at the Edge (luan et al 2015)</a:t>
            </a:r>
          </a:p>
        </p:txBody>
      </p:sp>
      <p:sp useBgFill="1"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8D314D-08B3-544A-AF05-930932FE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47719"/>
            <a:ext cx="6112382" cy="4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5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C345F2-A9FD-1547-BAC3-35F1694B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b="1">
                <a:solidFill>
                  <a:srgbClr val="FFFFFF"/>
                </a:solidFill>
              </a:rPr>
              <a:t>Self-organizing Artificial Neural Networks into Hydrographic Big Data Reduction Process</a:t>
            </a:r>
            <a:br>
              <a:rPr lang="en-US" sz="2300" b="1">
                <a:solidFill>
                  <a:srgbClr val="FFFFFF"/>
                </a:solidFill>
              </a:rPr>
            </a:br>
            <a:r>
              <a:rPr lang="en-US" sz="2300" b="1">
                <a:solidFill>
                  <a:srgbClr val="FFFFFF"/>
                </a:solidFill>
              </a:rPr>
              <a:t>(</a:t>
            </a:r>
            <a:r>
              <a:rPr lang="en-US" sz="2300">
                <a:solidFill>
                  <a:srgbClr val="FFFFFF"/>
                </a:solidFill>
              </a:rPr>
              <a:t>Stateczny et al 2014)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B6C2F-BC5D-C74D-9DAE-CD574EA7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61" y="1136606"/>
            <a:ext cx="414245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5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12F8A-A4CF-7A40-ACC2-AE51596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Predictive analytics and forecasting for dsns</a:t>
            </a:r>
          </a:p>
        </p:txBody>
      </p:sp>
    </p:spTree>
    <p:extLst>
      <p:ext uri="{BB962C8B-B14F-4D97-AF65-F5344CB8AC3E}">
        <p14:creationId xmlns:p14="http://schemas.microsoft.com/office/powerpoint/2010/main" val="190564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526A97-77AA-A148-956F-27282A7E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Energy conservation in wireless sensor networks: A survey (</a:t>
            </a:r>
            <a:r>
              <a:rPr lang="en-US" sz="2600" b="1" dirty="0" err="1">
                <a:solidFill>
                  <a:srgbClr val="FFFFFF"/>
                </a:solidFill>
              </a:rPr>
              <a:t>anastasi</a:t>
            </a:r>
            <a:r>
              <a:rPr lang="en-US" sz="2600" b="1" dirty="0">
                <a:solidFill>
                  <a:srgbClr val="FFFFFF"/>
                </a:solidFill>
              </a:rPr>
              <a:t> et al 2009)</a:t>
            </a:r>
            <a:br>
              <a:rPr lang="en-US" sz="2600" b="1" dirty="0">
                <a:solidFill>
                  <a:srgbClr val="FFFFFF"/>
                </a:solidFill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46562-71B2-A14D-9EB4-D2F69501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98" y="951493"/>
            <a:ext cx="6198943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81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DSNs and DSN management: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5989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49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6EAF0-1B0E-1747-A9FE-83429A95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Efficient Mining of Partial Periodic Patterns in Time Series Database (HAN et al 1999)</a:t>
            </a:r>
          </a:p>
        </p:txBody>
      </p:sp>
      <p:sp useBgFill="1">
        <p:nvSpPr>
          <p:cNvPr id="25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6A31798-D0C2-874E-B328-DDBD20CC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84573"/>
            <a:ext cx="6112382" cy="38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6E6B69-B714-1C4D-883F-DA080FBE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/>
              <a:t>An Energy-efficient Querying Framework In SensorNetworks For Detecting Node Similarities (TULONE et al 2006)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EA7C4B-0288-A346-B966-03D4FBB8E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485" y="951493"/>
            <a:ext cx="385177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4E18D1-C115-E64C-A075-31345F022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005885"/>
            <a:ext cx="5051472" cy="28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0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CDD40-B52C-244E-9084-4FA40E18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Topology and localization</a:t>
            </a:r>
          </a:p>
        </p:txBody>
      </p:sp>
    </p:spTree>
    <p:extLst>
      <p:ext uri="{BB962C8B-B14F-4D97-AF65-F5344CB8AC3E}">
        <p14:creationId xmlns:p14="http://schemas.microsoft.com/office/powerpoint/2010/main" val="374112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1D440F-42B5-A249-A3AD-28DF107E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/>
              <a:t>Distributed localization in wireless sensor networks: a quantitative comparison (</a:t>
            </a:r>
            <a:r>
              <a:rPr lang="en-US" sz="2100" dirty="0" err="1"/>
              <a:t>langendoen</a:t>
            </a:r>
            <a:r>
              <a:rPr lang="en-US" sz="2100" dirty="0"/>
              <a:t> et al 2003)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6A709AF-A496-5448-A8EB-79A695B9D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7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1323EB-EC7D-5B4E-B36D-228FF8F8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/>
              <a:t>Infrasound and seismic detections associated with the 7 September 2015 Bangkok fireball (</a:t>
            </a:r>
            <a:r>
              <a:rPr lang="en-US" sz="2400"/>
              <a:t>Caudron et al 2016)</a:t>
            </a:r>
            <a:br>
              <a:rPr lang="en-US" sz="2400" b="1"/>
            </a:br>
            <a:endParaRPr lang="en-US" sz="2400"/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C443E48B-A291-1449-9344-A73B24530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 r="-5" b="-5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3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9CDAD-4287-B745-B865-B3F0CB2A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A Direction Finder for Power Quality Disturbances Based Upon Disturbance Power and Energy (PARSONS et al 1998)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F116572-8BB7-894E-89B9-F2264290E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6" y="2335893"/>
            <a:ext cx="4635583" cy="21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29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E67BA5-5938-3947-9947-47BA14E3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Optimal Number and Locations of Power Quality Monitors Considering System Topology (won et al 2008)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E452C3-47C8-954D-AE97-7710A5FE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47" y="1136606"/>
            <a:ext cx="2860810" cy="4577297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5175411-8584-EA4B-A8E4-38CA6FB3E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42" y="1197293"/>
            <a:ext cx="2974328" cy="44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52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883EC-1BA9-F541-9AF6-9A56A97A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Optimizations for triggering</a:t>
            </a:r>
          </a:p>
        </p:txBody>
      </p:sp>
    </p:spTree>
    <p:extLst>
      <p:ext uri="{BB962C8B-B14F-4D97-AF65-F5344CB8AC3E}">
        <p14:creationId xmlns:p14="http://schemas.microsoft.com/office/powerpoint/2010/main" val="865500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329FC9-01ED-7A42-B9E9-A71C7361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Wireless integrated network sensors (pottie et al 2000)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BE4C5-F02B-2244-AD05-414ABBF5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99" y="951493"/>
            <a:ext cx="9836340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7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352DA1-8B80-654D-A4A3-444147FE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An Adaptive Sampling Algorithm for Effective Energy Management in Wireless Sensor Networks With Energy-Hungry Sensors (Alippi et al 2010)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3909C-DA3F-1242-9E03-F0BEF46C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957" y="951493"/>
            <a:ext cx="409002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43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8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A4A153-35A8-9943-AC58-68450FA3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topology Control in Wireless Ad Hoc and Sensor Networks (SANti 2005)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3CD7D-D963-F641-A8C5-A92C76EA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314" y="951493"/>
            <a:ext cx="4491310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0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Laha design: converting primitive data into actionable insights &amp; sensor big data management </a:t>
            </a:r>
          </a:p>
        </p:txBody>
      </p:sp>
    </p:spTree>
    <p:extLst>
      <p:ext uri="{BB962C8B-B14F-4D97-AF65-F5344CB8AC3E}">
        <p14:creationId xmlns:p14="http://schemas.microsoft.com/office/powerpoint/2010/main" val="4186382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45198957-5AAD-0745-8D91-7645B1D4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965201"/>
            <a:ext cx="4927599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686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Design: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Primitive data goes in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Actionable insights come out</a:t>
            </a:r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6" y="498140"/>
            <a:ext cx="8073092" cy="58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1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IML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Raw Sensor Samples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15 Minutes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89" y="527050"/>
            <a:ext cx="7884502" cy="5694363"/>
          </a:xfrm>
          <a:prstGeom prst="rect">
            <a:avLst/>
          </a:prstGeom>
        </p:spPr>
      </p:pic>
      <p:pic>
        <p:nvPicPr>
          <p:cNvPr id="11" name="Picture 10" descr="A picture containing brush, tree&#10;&#10;Description automatically generated">
            <a:extLst>
              <a:ext uri="{FF2B5EF4-FFF2-40B4-BE49-F238E27FC236}">
                <a16:creationId xmlns:a16="http://schemas.microsoft.com/office/drawing/2014/main" id="{1BB212A6-7659-0846-97C5-71CBF367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32" y="2176463"/>
            <a:ext cx="7305964" cy="1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AML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Summary statistics of extracted features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24 Hours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Weeks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100815" y="488950"/>
            <a:ext cx="8099141" cy="58516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5F4D34-25FB-5E4D-8A7C-E5F304F4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96" y="182368"/>
            <a:ext cx="7123981" cy="40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1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DL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potential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Month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2CC8B0-695C-2E44-9922-4073D978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A9C8B8-C220-124C-BABA-8B49533E6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31" y="-1855"/>
            <a:ext cx="6542131" cy="3679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3B38D-BCCD-F94A-BB8E-702C982B8DF2}"/>
              </a:ext>
            </a:extLst>
          </p:cNvPr>
          <p:cNvSpPr/>
          <p:nvPr/>
        </p:nvSpPr>
        <p:spPr>
          <a:xfrm>
            <a:off x="5394036" y="1849438"/>
            <a:ext cx="5772728" cy="1700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classified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Year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EC62D9-6950-0449-8AB0-ECD8B3EA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88950"/>
            <a:ext cx="8085813" cy="5842000"/>
          </a:xfrm>
          <a:prstGeom prst="rect">
            <a:avLst/>
          </a:prstGeom>
        </p:spPr>
      </p:pic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6C8BB-9F98-F740-BA58-5FD50329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65" y="-1855"/>
            <a:ext cx="5496836" cy="30919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A42E140-2673-DA4F-BE5D-34806B54BA22}"/>
              </a:ext>
            </a:extLst>
          </p:cNvPr>
          <p:cNvSpPr/>
          <p:nvPr/>
        </p:nvSpPr>
        <p:spPr>
          <a:xfrm>
            <a:off x="5838833" y="205373"/>
            <a:ext cx="4850367" cy="1428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PL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Actional insights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Data grouping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Years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ANNOTATION PHENOMENA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16335F-A64F-9940-A3F4-67CAA6030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55" y="2097088"/>
            <a:ext cx="11064690" cy="2665845"/>
          </a:xfrm>
        </p:spPr>
      </p:pic>
    </p:spTree>
    <p:extLst>
      <p:ext uri="{BB962C8B-B14F-4D97-AF65-F5344CB8AC3E}">
        <p14:creationId xmlns:p14="http://schemas.microsoft.com/office/powerpoint/2010/main" val="105040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periodic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02FA8D-BA51-CC4F-8B34-6789A9A5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6148"/>
            <a:ext cx="6112382" cy="34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DESIGN: FUTURE PHENOMENA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112D71-68F5-514E-BE2C-4AA6872C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3"/>
            <a:ext cx="5051471" cy="284145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C5915C-CAF9-FC44-B94F-390E5B684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492089"/>
            <a:ext cx="5051472" cy="18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5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DCD8-4425-DE41-B9E4-49027C33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periodic &amp; future phenomena</a:t>
            </a:r>
            <a:br>
              <a:rPr lang="en-US" dirty="0"/>
            </a:br>
            <a:r>
              <a:rPr lang="en-US" dirty="0"/>
              <a:t>	SELF-OPTIMIZATION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FEC71F-B6BB-7A48-8FF0-A7066DCAC195}"/>
              </a:ext>
            </a:extLst>
          </p:cNvPr>
          <p:cNvSpPr/>
          <p:nvPr/>
        </p:nvSpPr>
        <p:spPr>
          <a:xfrm>
            <a:off x="3823853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DA8FF9-F718-1B41-B2FA-A9FE5F1C0121}"/>
              </a:ext>
            </a:extLst>
          </p:cNvPr>
          <p:cNvSpPr/>
          <p:nvPr/>
        </p:nvSpPr>
        <p:spPr>
          <a:xfrm>
            <a:off x="6248398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818DAA0-F95F-774F-9D08-18B0415A522D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5913580" y="15955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87E859B-E541-A542-A5C6-28DCE00F9918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5913581" y="33504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B4B97A-35F1-7743-BC1C-E31E15B7CE35}"/>
              </a:ext>
            </a:extLst>
          </p:cNvPr>
          <p:cNvSpPr txBox="1"/>
          <p:nvPr/>
        </p:nvSpPr>
        <p:spPr>
          <a:xfrm>
            <a:off x="4287111" y="21748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0DDB3-78EC-DE4D-B905-6EAB2CF4F7A7}"/>
              </a:ext>
            </a:extLst>
          </p:cNvPr>
          <p:cNvSpPr txBox="1"/>
          <p:nvPr/>
        </p:nvSpPr>
        <p:spPr>
          <a:xfrm>
            <a:off x="4338728" y="48264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132072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SIMILARITY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256A0D-B486-C643-A0D6-D7FE8A01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0" y="1530330"/>
            <a:ext cx="6703570" cy="37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Metrics and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A2C92-9D5D-7549-AEA2-4B8F3CE8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Evaluation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939577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300"/>
              <a:t>Evaluation of generality of laha framework</a:t>
            </a:r>
          </a:p>
        </p:txBody>
      </p:sp>
      <p:sp>
        <p:nvSpPr>
          <p:cNvPr id="5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576F28-514F-7644-A1DA-1EB6788E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073" y="1147146"/>
            <a:ext cx="2743413" cy="2201590"/>
          </a:xfrm>
          <a:prstGeom prst="rect">
            <a:avLst/>
          </a:prstGeom>
        </p:spPr>
      </p:pic>
      <p:pic>
        <p:nvPicPr>
          <p:cNvPr id="46" name="Picture 45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8930C696-4F77-114E-8A82-7519C5151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58" y="3513327"/>
            <a:ext cx="3862442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/>
              <a:t>Design &amp; deploy Laha-compatible DSNs in multiple domains</a:t>
            </a:r>
          </a:p>
          <a:p>
            <a:r>
              <a:rPr lang="en-US"/>
              <a:t>Collect metrics &amp; results that either confirm or deny benefits claimed by Laha</a:t>
            </a:r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2800"/>
              <a:t>Evaluation of converting primitive data into actionable insights</a:t>
            </a:r>
          </a:p>
        </p:txBody>
      </p:sp>
      <p:sp>
        <p:nvSpPr>
          <p:cNvPr id="5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3FA3F38F-895C-1C49-B45D-FCF9818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624" y="1147146"/>
            <a:ext cx="1816311" cy="2201590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10A3C0-33E1-FC45-9917-A6F4BDC49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09" y="3513327"/>
            <a:ext cx="3913941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/>
              <a:t>Design &amp; Implement Laha Levels</a:t>
            </a:r>
          </a:p>
          <a:p>
            <a:r>
              <a:rPr lang="en-US"/>
              <a:t>Test efficacy of Laha Levels</a:t>
            </a:r>
          </a:p>
          <a:p>
            <a:r>
              <a:rPr lang="en-US"/>
              <a:t>Test efficacy of Phenomena</a:t>
            </a:r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939"/>
            <a:ext cx="9905998" cy="1478570"/>
          </a:xfrm>
        </p:spPr>
        <p:txBody>
          <a:bodyPr/>
          <a:lstStyle/>
          <a:p>
            <a:r>
              <a:rPr lang="en-US" dirty="0"/>
              <a:t>Evaluation of big data sensor management: An analytical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687EB-318C-B148-B794-65D4989A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46" y="2125746"/>
            <a:ext cx="47625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0BE3E-5E69-1043-87B3-88EDC71E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096" y="2704173"/>
            <a:ext cx="39624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DBFB0-B519-074F-A6C2-229FF746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746" y="4019200"/>
            <a:ext cx="29591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26D13-7A02-6047-87A8-E7DFDF677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496" y="4695794"/>
            <a:ext cx="26416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4BD1C-FE06-6745-B4C2-753F8086D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696" y="5232688"/>
            <a:ext cx="198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D84F6-C979-C848-86A9-8EEB5DF57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396" y="5794982"/>
            <a:ext cx="4495800" cy="444500"/>
          </a:xfrm>
          <a:prstGeom prst="rect">
            <a:avLst/>
          </a:prstGeom>
        </p:spPr>
      </p:pic>
      <p:pic>
        <p:nvPicPr>
          <p:cNvPr id="6145" name="Picture 1" descr="page146image42618528">
            <a:extLst>
              <a:ext uri="{FF2B5EF4-FFF2-40B4-BE49-F238E27FC236}">
                <a16:creationId xmlns:a16="http://schemas.microsoft.com/office/drawing/2014/main" id="{41E4F528-BA09-C54A-AE1F-1C8F2D3F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815750"/>
            <a:ext cx="5943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ge149image42673296">
            <a:extLst>
              <a:ext uri="{FF2B5EF4-FFF2-40B4-BE49-F238E27FC236}">
                <a16:creationId xmlns:a16="http://schemas.microsoft.com/office/drawing/2014/main" id="{D7010F45-EF2A-9C44-A341-C699CC71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4342247"/>
            <a:ext cx="5943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F2BDC7-B586-8941-AED3-C18EBDDE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Evaluation of big data sensor management: A simulated approach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1C17A-4668-0446-B569-EA0266A8A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47" y="951493"/>
            <a:ext cx="3766446" cy="2975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86468-2511-FA41-971D-70A465469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018513"/>
            <a:ext cx="5051472" cy="28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05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393"/>
            <a:ext cx="9905998" cy="1478570"/>
          </a:xfrm>
        </p:spPr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02583"/>
            <a:ext cx="9905999" cy="3541714"/>
          </a:xfrm>
        </p:spPr>
        <p:txBody>
          <a:bodyPr/>
          <a:lstStyle/>
          <a:p>
            <a:r>
              <a:rPr lang="en-US" dirty="0"/>
              <a:t>Design and implement experiments</a:t>
            </a:r>
          </a:p>
          <a:p>
            <a:r>
              <a:rPr lang="en-US" dirty="0"/>
              <a:t>Collect and discuss metrics</a:t>
            </a:r>
          </a:p>
          <a:p>
            <a:r>
              <a:rPr lang="en-US" dirty="0"/>
              <a:t>Optimizations for triggering, detection, 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0C6C47-0B9F-0644-B534-09F2B16569F4}"/>
              </a:ext>
            </a:extLst>
          </p:cNvPr>
          <p:cNvSpPr/>
          <p:nvPr/>
        </p:nvSpPr>
        <p:spPr>
          <a:xfrm>
            <a:off x="2456872" y="3620332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67FBB6-89C7-8841-A6D2-48CFFE985251}"/>
              </a:ext>
            </a:extLst>
          </p:cNvPr>
          <p:cNvSpPr/>
          <p:nvPr/>
        </p:nvSpPr>
        <p:spPr>
          <a:xfrm>
            <a:off x="4881417" y="3620332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25E15E6-407D-F242-A05A-67E8A672FD33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4546599" y="2408060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681D1412-EB13-8643-B0FA-D80662CCF284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4546600" y="4162969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EF98F9-9E4E-7F4C-8CE8-EBB5197C87C4}"/>
              </a:ext>
            </a:extLst>
          </p:cNvPr>
          <p:cNvSpPr txBox="1"/>
          <p:nvPr/>
        </p:nvSpPr>
        <p:spPr>
          <a:xfrm>
            <a:off x="2920130" y="2987330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D554C-4BF4-3542-850C-F9C28315D43D}"/>
              </a:ext>
            </a:extLst>
          </p:cNvPr>
          <p:cNvSpPr txBox="1"/>
          <p:nvPr/>
        </p:nvSpPr>
        <p:spPr>
          <a:xfrm>
            <a:off x="2953275" y="5638911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495EC-8183-4D42-B4D8-76F7792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366" y="1855755"/>
            <a:ext cx="5336560" cy="30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B2B7-925A-9A4F-9F80-C90B192E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09376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8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6" y="-11839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16" y="3140364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364"/>
            <a:ext cx="5188785" cy="2918692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7784450E-9807-CA41-871E-7751CC50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078" y="2050766"/>
            <a:ext cx="2533843" cy="1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6717"/>
            <a:ext cx="9905998" cy="1478570"/>
          </a:xfrm>
        </p:spPr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7D6C4-1A93-4642-A14D-EDC32022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09" y="1074591"/>
            <a:ext cx="3923702" cy="2511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7EFC-A781-AA47-BB4F-38E018F4895A}"/>
              </a:ext>
            </a:extLst>
          </p:cNvPr>
          <p:cNvSpPr txBox="1"/>
          <p:nvPr/>
        </p:nvSpPr>
        <p:spPr>
          <a:xfrm>
            <a:off x="2299994" y="3586016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 Entry over Maui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C9B6-A571-674C-8F1D-49B4EB8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9" y="3955348"/>
            <a:ext cx="3923702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891BE-75BC-DF4D-A960-629A55061F82}"/>
              </a:ext>
            </a:extLst>
          </p:cNvPr>
          <p:cNvSpPr txBox="1"/>
          <p:nvPr/>
        </p:nvSpPr>
        <p:spPr>
          <a:xfrm>
            <a:off x="2389858" y="6466773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Earthquake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96A10-A8CD-F542-BD0F-3FE0D49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00" y="1007036"/>
            <a:ext cx="3923702" cy="251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4CC07-B0B3-E64E-B54A-7F43A833687A}"/>
              </a:ext>
            </a:extLst>
          </p:cNvPr>
          <p:cNvSpPr txBox="1"/>
          <p:nvPr/>
        </p:nvSpPr>
        <p:spPr>
          <a:xfrm>
            <a:off x="7734399" y="3519933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Falcon 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4FF1C-3917-3243-AB1B-DF7AC237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91" y="3940802"/>
            <a:ext cx="4006919" cy="250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EF648-B8CB-754C-ADB5-3C792982CF60}"/>
              </a:ext>
            </a:extLst>
          </p:cNvPr>
          <p:cNvSpPr txBox="1"/>
          <p:nvPr/>
        </p:nvSpPr>
        <p:spPr>
          <a:xfrm>
            <a:off x="7734398" y="6453511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BB1CA-4AF5-DD4A-8BDF-DED13E8B78B8}"/>
              </a:ext>
            </a:extLst>
          </p:cNvPr>
          <p:cNvSpPr txBox="1"/>
          <p:nvPr/>
        </p:nvSpPr>
        <p:spPr>
          <a:xfrm>
            <a:off x="4568660" y="494089"/>
            <a:ext cx="32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results available at </a:t>
            </a:r>
            <a:r>
              <a:rPr lang="en-US" dirty="0" err="1"/>
              <a:t>redvox.io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66" y="2249487"/>
            <a:ext cx="9905999" cy="3541714"/>
          </a:xfrm>
        </p:spPr>
        <p:txBody>
          <a:bodyPr/>
          <a:lstStyle/>
          <a:p>
            <a:r>
              <a:rPr lang="en-US" dirty="0"/>
              <a:t>Adaptive optimizations for triggering</a:t>
            </a:r>
          </a:p>
          <a:p>
            <a:pPr lvl="1"/>
            <a:r>
              <a:rPr lang="en-US" dirty="0"/>
              <a:t>Dynamically alter measurement rate (1Hz-&gt;6Hz)</a:t>
            </a:r>
          </a:p>
          <a:p>
            <a:r>
              <a:rPr lang="en-US" dirty="0"/>
              <a:t>Adaptive optimizations for detection/classification</a:t>
            </a:r>
          </a:p>
          <a:p>
            <a:pPr lvl="1"/>
            <a:r>
              <a:rPr lang="en-US" dirty="0"/>
              <a:t>Dynamically alter thresholds</a:t>
            </a:r>
          </a:p>
          <a:p>
            <a:pPr lvl="1"/>
            <a:r>
              <a:rPr lang="en-US" b="1" dirty="0"/>
              <a:t>37/210 predicted events are sub-threshold</a:t>
            </a:r>
          </a:p>
          <a:p>
            <a:r>
              <a:rPr lang="en-US" dirty="0"/>
              <a:t>Model of Underlying Sensor Field Topology </a:t>
            </a:r>
          </a:p>
          <a:p>
            <a:pPr lvl="1"/>
            <a:r>
              <a:rPr lang="en-US" dirty="0"/>
              <a:t>Requires more detailed knowledge of grid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DC0DA-759F-E242-9DD1-25012F22E187}"/>
              </a:ext>
            </a:extLst>
          </p:cNvPr>
          <p:cNvSpPr/>
          <p:nvPr/>
        </p:nvSpPr>
        <p:spPr>
          <a:xfrm>
            <a:off x="7675417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DBC65-B934-B744-AD5C-ACACF0956050}"/>
              </a:ext>
            </a:extLst>
          </p:cNvPr>
          <p:cNvSpPr/>
          <p:nvPr/>
        </p:nvSpPr>
        <p:spPr>
          <a:xfrm>
            <a:off x="10099962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2311951-BAFA-9540-A360-46318CB34866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9765144" y="12907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2CE2F6F-E61E-EC45-A0D9-F8FF90F47511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9765145" y="30456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255AE-F4D2-0D43-85D3-FD0D179B31CB}"/>
              </a:ext>
            </a:extLst>
          </p:cNvPr>
          <p:cNvSpPr txBox="1"/>
          <p:nvPr/>
        </p:nvSpPr>
        <p:spPr>
          <a:xfrm>
            <a:off x="8138675" y="18700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7F077-1C1C-674B-AD64-5262C3916F6E}"/>
              </a:ext>
            </a:extLst>
          </p:cNvPr>
          <p:cNvSpPr txBox="1"/>
          <p:nvPr/>
        </p:nvSpPr>
        <p:spPr>
          <a:xfrm>
            <a:off x="8190292" y="45216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0510-6A93-6F48-8F12-E678A80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laha suitability for </a:t>
            </a:r>
            <a:r>
              <a:rPr lang="en-US" dirty="0" err="1"/>
              <a:t>dsns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5D96-BE19-5D42-B062-DF368C62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92043" cy="3541714"/>
          </a:xfrm>
        </p:spPr>
        <p:txBody>
          <a:bodyPr/>
          <a:lstStyle/>
          <a:p>
            <a:r>
              <a:rPr lang="en-US" dirty="0"/>
              <a:t>Sensor Sampling Rate</a:t>
            </a:r>
          </a:p>
          <a:p>
            <a:r>
              <a:rPr lang="en-US" dirty="0"/>
              <a:t>Network Uptime</a:t>
            </a:r>
          </a:p>
          <a:p>
            <a:r>
              <a:rPr lang="en-US" dirty="0"/>
              <a:t>Signal-to-Noise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Sensor Availability</a:t>
            </a:r>
          </a:p>
          <a:p>
            <a:r>
              <a:rPr lang="en-US" dirty="0"/>
              <a:t>Numerous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E2A383-7A59-5B4C-BCC5-6000C45750AC}"/>
              </a:ext>
            </a:extLst>
          </p:cNvPr>
          <p:cNvSpPr txBox="1">
            <a:spLocks/>
          </p:cNvSpPr>
          <p:nvPr/>
        </p:nvSpPr>
        <p:spPr>
          <a:xfrm>
            <a:off x="4230976" y="2249487"/>
            <a:ext cx="44789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Signal Classifications</a:t>
            </a:r>
          </a:p>
          <a:p>
            <a:r>
              <a:rPr lang="en-US" dirty="0"/>
              <a:t>Designed for Laha</a:t>
            </a:r>
          </a:p>
          <a:p>
            <a:r>
              <a:rPr lang="en-US" dirty="0"/>
              <a:t>Other DSNs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297A5BA-4754-DD41-AA59-319AC63E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516" y="4119418"/>
            <a:ext cx="2940664" cy="249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raffic monitoring distributed sensor network">
            <a:extLst>
              <a:ext uri="{FF2B5EF4-FFF2-40B4-BE49-F238E27FC236}">
                <a16:creationId xmlns:a16="http://schemas.microsoft.com/office/drawing/2014/main" id="{AC87CB69-8913-FA4E-9EE8-A27B18D5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037" y="4246130"/>
            <a:ext cx="4463932" cy="24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environmental monitoring distributed sensor network">
            <a:extLst>
              <a:ext uri="{FF2B5EF4-FFF2-40B4-BE49-F238E27FC236}">
                <a16:creationId xmlns:a16="http://schemas.microsoft.com/office/drawing/2014/main" id="{99816CD9-9D5C-CB4D-9B6F-FA031B4E6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423" y="1923473"/>
            <a:ext cx="2607014" cy="18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317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AE787-2B0F-B844-A2DE-9D47AB19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Discussion on laha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D94E-55B8-7E43-AE5C-D0434AD1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SML*</a:t>
            </a:r>
          </a:p>
          <a:p>
            <a:r>
              <a:rPr lang="en-US" dirty="0">
                <a:solidFill>
                  <a:srgbClr val="FFFFFF"/>
                </a:solidFill>
              </a:rPr>
              <a:t>IML</a:t>
            </a:r>
          </a:p>
          <a:p>
            <a:r>
              <a:rPr lang="en-US" dirty="0">
                <a:solidFill>
                  <a:srgbClr val="FFFFFF"/>
                </a:solidFill>
              </a:rPr>
              <a:t>AML</a:t>
            </a:r>
          </a:p>
          <a:p>
            <a:r>
              <a:rPr lang="en-US" i="1" dirty="0">
                <a:solidFill>
                  <a:srgbClr val="FFFFFF"/>
                </a:solidFill>
              </a:rPr>
              <a:t>DFL*</a:t>
            </a:r>
          </a:p>
          <a:p>
            <a:r>
              <a:rPr lang="en-US" dirty="0">
                <a:solidFill>
                  <a:srgbClr val="FFFFFF"/>
                </a:solidFill>
              </a:rPr>
              <a:t>DL</a:t>
            </a:r>
          </a:p>
          <a:p>
            <a:r>
              <a:rPr lang="en-US" dirty="0">
                <a:solidFill>
                  <a:srgbClr val="FFFFFF"/>
                </a:solidFill>
              </a:rPr>
              <a:t>IL </a:t>
            </a:r>
          </a:p>
          <a:p>
            <a:r>
              <a:rPr lang="en-US" dirty="0">
                <a:solidFill>
                  <a:srgbClr val="FFFFFF"/>
                </a:solidFill>
              </a:rPr>
              <a:t>PL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3FF434-727B-8F48-AD4C-1FADE5B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17" y="643467"/>
            <a:ext cx="430016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0515" cy="2590368"/>
          </a:xfrm>
        </p:spPr>
        <p:txBody>
          <a:bodyPr/>
          <a:lstStyle/>
          <a:p>
            <a:r>
              <a:rPr lang="en-US" dirty="0"/>
              <a:t>Claims</a:t>
            </a:r>
          </a:p>
          <a:p>
            <a:pPr lvl="1"/>
            <a:r>
              <a:rPr lang="en-US" dirty="0"/>
              <a:t>Generality</a:t>
            </a:r>
          </a:p>
          <a:p>
            <a:pPr lvl="1"/>
            <a:r>
              <a:rPr lang="en-US" dirty="0"/>
              <a:t>Convert primitive data into actionable insights</a:t>
            </a:r>
          </a:p>
          <a:p>
            <a:pPr lvl="1"/>
            <a:r>
              <a:rPr lang="en-US" dirty="0"/>
              <a:t>Tiered Big Data management</a:t>
            </a:r>
          </a:p>
          <a:p>
            <a:pPr lvl="1"/>
            <a:r>
              <a:rPr lang="en-US" dirty="0"/>
              <a:t>Tertiary goals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2D576A-553B-DA4A-B0E4-4CEE7CFD0603}"/>
              </a:ext>
            </a:extLst>
          </p:cNvPr>
          <p:cNvSpPr txBox="1">
            <a:spLocks/>
          </p:cNvSpPr>
          <p:nvPr/>
        </p:nvSpPr>
        <p:spPr>
          <a:xfrm>
            <a:off x="6420006" y="2249487"/>
            <a:ext cx="5850515" cy="259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Contributions</a:t>
            </a:r>
          </a:p>
          <a:p>
            <a:pPr lvl="1"/>
            <a:r>
              <a:rPr lang="en-US" dirty="0"/>
              <a:t>Laha design</a:t>
            </a:r>
          </a:p>
          <a:p>
            <a:pPr lvl="1"/>
            <a:r>
              <a:rPr lang="en-US" dirty="0"/>
              <a:t>2 Laha-compatible DSNs</a:t>
            </a:r>
          </a:p>
          <a:p>
            <a:pPr lvl="1"/>
            <a:r>
              <a:rPr lang="en-US" dirty="0"/>
              <a:t>Evaluations of DSNs</a:t>
            </a:r>
          </a:p>
          <a:p>
            <a:pPr lvl="1"/>
            <a:r>
              <a:rPr lang="en-US" dirty="0"/>
              <a:t>Implications for modern DSNs</a:t>
            </a:r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1316</Words>
  <Application>Microsoft Macintosh PowerPoint</Application>
  <PresentationFormat>Widescreen</PresentationFormat>
  <Paragraphs>280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2" baseType="lpstr">
      <vt:lpstr>Arial</vt:lpstr>
      <vt:lpstr>Tw Cen MT</vt:lpstr>
      <vt:lpstr>Circuit</vt:lpstr>
      <vt:lpstr>Laha: A Framework for adaptive optimization of distributed sensor frameworks</vt:lpstr>
      <vt:lpstr>DSNs and DSN management:  The big picture</vt:lpstr>
      <vt:lpstr>Distributed sensor networks </vt:lpstr>
      <vt:lpstr>Major claims of the laha framework</vt:lpstr>
      <vt:lpstr>Laha: A Framework for addressing DSN issues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Big Data and Distributed Sensor Networks  </vt:lpstr>
      <vt:lpstr>Big data management for dsns</vt:lpstr>
      <vt:lpstr>Data Grid (Chervenak et al 2000)</vt:lpstr>
      <vt:lpstr>CAMDOOP (costa et al 2012)</vt:lpstr>
      <vt:lpstr>Big Data reduction framework (REHMAN et al 2016)</vt:lpstr>
      <vt:lpstr>Fog Computing: Focusing on Mobile Users at the Edge (luan et al 2015)</vt:lpstr>
      <vt:lpstr>Self-organizing Artificial Neural Networks into Hydrographic Big Data Reduction Process (Stateczny et al 2014)</vt:lpstr>
      <vt:lpstr>Predictive analytics and forecasting for dsns</vt:lpstr>
      <vt:lpstr>Energy conservation in wireless sensor networks: A survey (anastasi et al 2009) </vt:lpstr>
      <vt:lpstr>Efficient Mining of Partial Periodic Patterns in Time Series Database (HAN et al 1999)</vt:lpstr>
      <vt:lpstr>An Energy-efficient Querying Framework In SensorNetworks For Detecting Node Similarities (TULONE et al 2006)</vt:lpstr>
      <vt:lpstr>Topology and localization</vt:lpstr>
      <vt:lpstr>Distributed localization in wireless sensor networks: a quantitative comparison (langendoen et al 2003)</vt:lpstr>
      <vt:lpstr>Infrasound and seismic detections associated with the 7 September 2015 Bangkok fireball (Caudron et al 2016) </vt:lpstr>
      <vt:lpstr>A Direction Finder for Power Quality Disturbances Based Upon Disturbance Power and Energy (PARSONS et al 1998)</vt:lpstr>
      <vt:lpstr>Optimal Number and Locations of Power Quality Monitors Considering System Topology (won et al 2008)</vt:lpstr>
      <vt:lpstr>Optimizations for triggering</vt:lpstr>
      <vt:lpstr>Wireless integrated network sensors (pottie et al 2000)</vt:lpstr>
      <vt:lpstr>An Adaptive Sampling Algorithm for Effective Energy Management in Wireless Sensor Networks With Energy-Hungry Sensors (Alippi et al 2010)</vt:lpstr>
      <vt:lpstr>topology Control in Wireless Ad Hoc and Sensor Networks (SANti 2005)</vt:lpstr>
      <vt:lpstr>Laha design: converting primitive data into actionable insights &amp; sensor big data management </vt:lpstr>
      <vt:lpstr>PowerPoint Presentation</vt:lpstr>
      <vt:lpstr>Design: Laha</vt:lpstr>
      <vt:lpstr>Design: LAHA IML</vt:lpstr>
      <vt:lpstr>Design: LAHA AML</vt:lpstr>
      <vt:lpstr>Design: LAHA DL</vt:lpstr>
      <vt:lpstr>Design: LAHA IL</vt:lpstr>
      <vt:lpstr>Design: Laha PL</vt:lpstr>
      <vt:lpstr>DESIGN: ANNOTATION PHENOMENA</vt:lpstr>
      <vt:lpstr>DESIGN: periodic PHENOMENA</vt:lpstr>
      <vt:lpstr>DESIGN: FUTURE PHENOMENA</vt:lpstr>
      <vt:lpstr>Design: periodic &amp; future phenomena  SELF-OPTIMIZATION</vt:lpstr>
      <vt:lpstr>DESIGN: SIMILARITY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 techniques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management: An analytical approach</vt:lpstr>
      <vt:lpstr>Evaluation of big data sensor management: A simulated approach</vt:lpstr>
      <vt:lpstr>Evaluation of tertiary goals</vt:lpstr>
      <vt:lpstr>RESULTS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Discussion on laha suitability for dsns</vt:lpstr>
      <vt:lpstr>Discussion on laha levels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3</cp:revision>
  <dcterms:created xsi:type="dcterms:W3CDTF">2020-02-09T19:33:18Z</dcterms:created>
  <dcterms:modified xsi:type="dcterms:W3CDTF">2020-02-09T19:48:04Z</dcterms:modified>
</cp:coreProperties>
</file>